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2" r:id="rId6"/>
    <p:sldId id="264" r:id="rId7"/>
    <p:sldId id="260" r:id="rId8"/>
    <p:sldId id="265" r:id="rId9"/>
    <p:sldId id="261" r:id="rId10"/>
    <p:sldId id="263" r:id="rId11"/>
    <p:sldId id="268" r:id="rId12"/>
    <p:sldId id="266" r:id="rId13"/>
    <p:sldId id="267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FA8DE-4136-4086-B433-130CB2F12742}" type="datetimeFigureOut">
              <a:rPr lang="en-US" smtClean="0"/>
              <a:pPr/>
              <a:t>10/23/2020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A181F-46A4-44ED-8655-C4CFCF7D6F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71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A181F-46A4-44ED-8655-C4CFCF7D6F2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035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A181F-46A4-44ED-8655-C4CFCF7D6F2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266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A181F-46A4-44ED-8655-C4CFCF7D6F2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487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A181F-46A4-44ED-8655-C4CFCF7D6F21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211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A181F-46A4-44ED-8655-C4CFCF7D6F21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862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A181F-46A4-44ED-8655-C4CFCF7D6F21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553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A181F-46A4-44ED-8655-C4CFCF7D6F21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005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A181F-46A4-44ED-8655-C4CFCF7D6F21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234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A181F-46A4-44ED-8655-C4CFCF7D6F21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202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A181F-46A4-44ED-8655-C4CFCF7D6F2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968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A181F-46A4-44ED-8655-C4CFCF7D6F2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629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A181F-46A4-44ED-8655-C4CFCF7D6F2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840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A181F-46A4-44ED-8655-C4CFCF7D6F2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179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A181F-46A4-44ED-8655-C4CFCF7D6F2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496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A181F-46A4-44ED-8655-C4CFCF7D6F2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814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A181F-46A4-44ED-8655-C4CFCF7D6F2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362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A181F-46A4-44ED-8655-C4CFCF7D6F2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232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90A7-1A38-47D4-B55B-C875F0FB2592}" type="datetimeFigureOut">
              <a:rPr lang="en-US" smtClean="0"/>
              <a:pPr/>
              <a:t>10/23/2020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029E-B170-40AD-B060-C9B790B1132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90A7-1A38-47D4-B55B-C875F0FB2592}" type="datetimeFigureOut">
              <a:rPr lang="en-US" smtClean="0"/>
              <a:pPr/>
              <a:t>10/23/2020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029E-B170-40AD-B060-C9B790B1132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90A7-1A38-47D4-B55B-C875F0FB2592}" type="datetimeFigureOut">
              <a:rPr lang="en-US" smtClean="0"/>
              <a:pPr/>
              <a:t>10/23/2020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029E-B170-40AD-B060-C9B790B1132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90A7-1A38-47D4-B55B-C875F0FB2592}" type="datetimeFigureOut">
              <a:rPr lang="en-US" smtClean="0"/>
              <a:pPr/>
              <a:t>10/23/2020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029E-B170-40AD-B060-C9B790B1132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90A7-1A38-47D4-B55B-C875F0FB2592}" type="datetimeFigureOut">
              <a:rPr lang="en-US" smtClean="0"/>
              <a:pPr/>
              <a:t>10/23/2020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029E-B170-40AD-B060-C9B790B1132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90A7-1A38-47D4-B55B-C875F0FB2592}" type="datetimeFigureOut">
              <a:rPr lang="en-US" smtClean="0"/>
              <a:pPr/>
              <a:t>10/23/2020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029E-B170-40AD-B060-C9B790B1132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90A7-1A38-47D4-B55B-C875F0FB2592}" type="datetimeFigureOut">
              <a:rPr lang="en-US" smtClean="0"/>
              <a:pPr/>
              <a:t>10/23/2020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029E-B170-40AD-B060-C9B790B1132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90A7-1A38-47D4-B55B-C875F0FB2592}" type="datetimeFigureOut">
              <a:rPr lang="en-US" smtClean="0"/>
              <a:pPr/>
              <a:t>10/23/2020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029E-B170-40AD-B060-C9B790B1132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90A7-1A38-47D4-B55B-C875F0FB2592}" type="datetimeFigureOut">
              <a:rPr lang="en-US" smtClean="0"/>
              <a:pPr/>
              <a:t>10/23/2020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029E-B170-40AD-B060-C9B790B1132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90A7-1A38-47D4-B55B-C875F0FB2592}" type="datetimeFigureOut">
              <a:rPr lang="en-US" smtClean="0"/>
              <a:pPr/>
              <a:t>10/23/2020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029E-B170-40AD-B060-C9B790B1132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90A7-1A38-47D4-B55B-C875F0FB2592}" type="datetimeFigureOut">
              <a:rPr lang="en-US" smtClean="0"/>
              <a:pPr/>
              <a:t>10/23/2020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029E-B170-40AD-B060-C9B790B1132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F90A7-1A38-47D4-B55B-C875F0FB2592}" type="datetimeFigureOut">
              <a:rPr lang="en-US" smtClean="0"/>
              <a:pPr/>
              <a:t>10/23/2020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029E-B170-40AD-B060-C9B790B1132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142844" y="142852"/>
            <a:ext cx="8858312" cy="6572296"/>
          </a:xfrm>
          <a:prstGeom prst="round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Hollymount Log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24744"/>
            <a:ext cx="4429132" cy="44291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00562" y="1428736"/>
            <a:ext cx="4214842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all" spc="0" dirty="0">
                <a:ln w="9000" cmpd="sng">
                  <a:solidFill>
                    <a:srgbClr val="660066"/>
                  </a:solidFill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142844" y="142852"/>
            <a:ext cx="8858312" cy="6572296"/>
          </a:xfrm>
          <a:prstGeom prst="round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IMG_21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21138">
            <a:off x="3316479" y="307889"/>
            <a:ext cx="5645881" cy="41584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857232"/>
            <a:ext cx="885947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Home languages </a:t>
            </a:r>
            <a:r>
              <a:rPr lang="en-GB" sz="2400" dirty="0"/>
              <a:t>are </a:t>
            </a:r>
          </a:p>
          <a:p>
            <a:r>
              <a:rPr lang="en-GB" sz="2400" dirty="0"/>
              <a:t>used to support </a:t>
            </a:r>
          </a:p>
          <a:p>
            <a:r>
              <a:rPr lang="en-GB" sz="2400" dirty="0"/>
              <a:t>learning  across the </a:t>
            </a:r>
          </a:p>
          <a:p>
            <a:r>
              <a:rPr lang="en-GB" sz="2400" dirty="0"/>
              <a:t>school wherever </a:t>
            </a:r>
          </a:p>
          <a:p>
            <a:r>
              <a:rPr lang="en-GB" sz="2400" dirty="0"/>
              <a:t>possible.</a:t>
            </a:r>
          </a:p>
          <a:p>
            <a:endParaRPr lang="en-GB" sz="2400" dirty="0"/>
          </a:p>
          <a:p>
            <a:r>
              <a:rPr lang="en-GB" sz="2400" dirty="0"/>
              <a:t>This </a:t>
            </a:r>
            <a:r>
              <a:rPr lang="en-GB" sz="2400" b="1" dirty="0"/>
              <a:t>values</a:t>
            </a:r>
            <a:r>
              <a:rPr lang="en-GB" sz="2400" dirty="0"/>
              <a:t> the </a:t>
            </a:r>
          </a:p>
          <a:p>
            <a:r>
              <a:rPr lang="en-GB" sz="2400" b="1" dirty="0"/>
              <a:t>children’s culture and </a:t>
            </a:r>
          </a:p>
          <a:p>
            <a:r>
              <a:rPr lang="en-GB" sz="2400" b="1" dirty="0"/>
              <a:t>prior learning </a:t>
            </a:r>
            <a:r>
              <a:rPr lang="en-GB" sz="2400" dirty="0"/>
              <a:t>and </a:t>
            </a:r>
          </a:p>
          <a:p>
            <a:r>
              <a:rPr lang="en-GB" sz="2400" dirty="0"/>
              <a:t>enables them to access</a:t>
            </a:r>
          </a:p>
          <a:p>
            <a:r>
              <a:rPr lang="en-GB" sz="2400" dirty="0"/>
              <a:t>far more of the curriculum.</a:t>
            </a:r>
          </a:p>
          <a:p>
            <a:endParaRPr lang="en-GB" sz="2400" dirty="0"/>
          </a:p>
          <a:p>
            <a:r>
              <a:rPr lang="en-GB" sz="2400" dirty="0"/>
              <a:t>The repetitive element of these interventions enables the children to </a:t>
            </a:r>
          </a:p>
          <a:p>
            <a:r>
              <a:rPr lang="en-GB" sz="2400" b="1" dirty="0"/>
              <a:t>constantly practise </a:t>
            </a:r>
            <a:r>
              <a:rPr lang="en-GB" sz="2400" dirty="0"/>
              <a:t>the vocabulary they have been taught and </a:t>
            </a:r>
          </a:p>
          <a:p>
            <a:r>
              <a:rPr lang="en-GB" sz="2400" dirty="0"/>
              <a:t> develop confidence in using their new language.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142844" y="142852"/>
            <a:ext cx="8858312" cy="6572296"/>
          </a:xfrm>
          <a:prstGeom prst="round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IMG_21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3643314"/>
            <a:ext cx="2890075" cy="27860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9872" y="571480"/>
            <a:ext cx="8638583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Home languages are </a:t>
            </a:r>
            <a:r>
              <a:rPr lang="en-GB" sz="2400" b="1" dirty="0"/>
              <a:t>valued and their use is encouraged </a:t>
            </a:r>
            <a:r>
              <a:rPr lang="en-GB" sz="2400" dirty="0"/>
              <a:t>across the </a:t>
            </a:r>
          </a:p>
          <a:p>
            <a:r>
              <a:rPr lang="en-GB" sz="2400" dirty="0"/>
              <a:t>curriculum.  Children are sometimes grouped by language so </a:t>
            </a:r>
          </a:p>
          <a:p>
            <a:r>
              <a:rPr lang="en-GB" sz="2400" dirty="0"/>
              <a:t>discussion and collaborative learning can take place more easily.</a:t>
            </a:r>
          </a:p>
          <a:p>
            <a:endParaRPr lang="en-GB" sz="2400" dirty="0"/>
          </a:p>
          <a:p>
            <a:r>
              <a:rPr lang="en-GB" sz="2400" dirty="0"/>
              <a:t>We also have </a:t>
            </a:r>
            <a:r>
              <a:rPr lang="en-GB" sz="2400" b="1" dirty="0"/>
              <a:t>bilingual staff </a:t>
            </a:r>
            <a:r>
              <a:rPr lang="en-GB" sz="2400" dirty="0"/>
              <a:t>at Hollymount who provide </a:t>
            </a:r>
          </a:p>
          <a:p>
            <a:r>
              <a:rPr lang="en-GB" sz="2400" dirty="0"/>
              <a:t>valuable support to our EAL children and families.  Currently we </a:t>
            </a:r>
          </a:p>
          <a:p>
            <a:r>
              <a:rPr lang="en-GB" sz="2400" dirty="0"/>
              <a:t>have adults who speak </a:t>
            </a:r>
            <a:r>
              <a:rPr lang="en-GB" sz="2400" b="1" dirty="0"/>
              <a:t>French, Polish, Portuguese, Romanian, </a:t>
            </a:r>
          </a:p>
          <a:p>
            <a:r>
              <a:rPr lang="en-GB" sz="2400" b="1" dirty="0"/>
              <a:t>Russian, Urdu and Panjabi.  </a:t>
            </a:r>
          </a:p>
          <a:p>
            <a:endParaRPr lang="en-GB" sz="2400" b="1" dirty="0"/>
          </a:p>
          <a:p>
            <a:r>
              <a:rPr lang="en-GB" sz="2400" dirty="0"/>
              <a:t>Bilingual staff: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/>
              <a:t>Allow parents to access forms and letters.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/>
              <a:t>Translate SATs papers.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/>
              <a:t>Support Family Learning.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/>
              <a:t>Provide support with high school applications.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/>
              <a:t>Explain new situations to EAL children.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/>
              <a:t>Support staff with newly arrived children.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142844" y="142852"/>
            <a:ext cx="8858312" cy="6572296"/>
          </a:xfrm>
          <a:prstGeom prst="round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IMG_21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97503">
            <a:off x="439970" y="327177"/>
            <a:ext cx="3921414" cy="2928958"/>
          </a:xfrm>
          <a:prstGeom prst="rect">
            <a:avLst/>
          </a:prstGeom>
        </p:spPr>
      </p:pic>
      <p:pic>
        <p:nvPicPr>
          <p:cNvPr id="7" name="Picture 6" descr="IMG_21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42454">
            <a:off x="7093907" y="2924033"/>
            <a:ext cx="1919734" cy="36714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00562" y="357166"/>
            <a:ext cx="45954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This is our EAL room.  </a:t>
            </a:r>
          </a:p>
          <a:p>
            <a:r>
              <a:rPr lang="en-GB" sz="2400" dirty="0"/>
              <a:t>EAL </a:t>
            </a:r>
            <a:r>
              <a:rPr lang="en-GB" sz="2400" b="1" dirty="0"/>
              <a:t>intervention and phonics </a:t>
            </a:r>
          </a:p>
          <a:p>
            <a:r>
              <a:rPr lang="en-GB" sz="2400" dirty="0"/>
              <a:t>lessons take place here in addition</a:t>
            </a:r>
          </a:p>
          <a:p>
            <a:r>
              <a:rPr lang="en-GB" sz="2400" dirty="0"/>
              <a:t>to providing a </a:t>
            </a:r>
            <a:r>
              <a:rPr lang="en-GB" sz="2400" b="1" dirty="0"/>
              <a:t>safe base </a:t>
            </a:r>
            <a:r>
              <a:rPr lang="en-GB" sz="2400" dirty="0"/>
              <a:t>for any EAL</a:t>
            </a:r>
          </a:p>
          <a:p>
            <a:r>
              <a:rPr lang="en-GB" sz="2400" dirty="0"/>
              <a:t>child who needs help or support.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0" y="3429000"/>
            <a:ext cx="699076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Most EAL children suffer from some form of culture </a:t>
            </a:r>
          </a:p>
          <a:p>
            <a:r>
              <a:rPr lang="en-GB" sz="2400" dirty="0"/>
              <a:t>shock caused by the trauma of leaving their home </a:t>
            </a:r>
          </a:p>
          <a:p>
            <a:r>
              <a:rPr lang="en-GB" sz="2400" dirty="0"/>
              <a:t>countries.  Staff are aware of these issues and the </a:t>
            </a:r>
          </a:p>
          <a:p>
            <a:r>
              <a:rPr lang="en-GB" sz="2400" dirty="0"/>
              <a:t>EAL co-ordinator provides </a:t>
            </a:r>
            <a:r>
              <a:rPr lang="en-GB" sz="2400" b="1" dirty="0"/>
              <a:t>pastoral support, </a:t>
            </a:r>
            <a:r>
              <a:rPr lang="en-GB" sz="2400" dirty="0"/>
              <a:t>alongside </a:t>
            </a:r>
          </a:p>
          <a:p>
            <a:r>
              <a:rPr lang="en-GB" sz="2400" dirty="0"/>
              <a:t>class teachers, for those who need to talk or be </a:t>
            </a:r>
          </a:p>
          <a:p>
            <a:r>
              <a:rPr lang="en-GB" sz="2400" dirty="0"/>
              <a:t>‘looked after’ during this time.  The pastoral care </a:t>
            </a:r>
          </a:p>
          <a:p>
            <a:r>
              <a:rPr lang="en-GB" sz="2400" dirty="0"/>
              <a:t>given to our EAL children is</a:t>
            </a:r>
            <a:r>
              <a:rPr lang="en-GB" sz="2400" b="1" dirty="0"/>
              <a:t> essential </a:t>
            </a:r>
            <a:r>
              <a:rPr lang="en-GB" sz="2400" dirty="0"/>
              <a:t>in enabling </a:t>
            </a:r>
          </a:p>
          <a:p>
            <a:r>
              <a:rPr lang="en-GB" sz="2400" dirty="0"/>
              <a:t>them to thrive and achieve.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142844" y="142852"/>
            <a:ext cx="8858312" cy="6572296"/>
          </a:xfrm>
          <a:prstGeom prst="round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u="sng" dirty="0">
                <a:solidFill>
                  <a:srgbClr val="660066"/>
                </a:solidFill>
              </a:rPr>
              <a:t>Advanced Learners</a:t>
            </a:r>
          </a:p>
          <a:p>
            <a:endParaRPr lang="en-GB" b="1" dirty="0">
              <a:solidFill>
                <a:schemeClr val="tx1"/>
              </a:solidFill>
            </a:endParaRPr>
          </a:p>
          <a:p>
            <a:r>
              <a:rPr lang="en-GB" sz="2400" b="1" dirty="0">
                <a:solidFill>
                  <a:schemeClr val="tx1"/>
                </a:solidFill>
              </a:rPr>
              <a:t>Improving English speakers </a:t>
            </a:r>
            <a:r>
              <a:rPr lang="en-GB" sz="2400" dirty="0">
                <a:solidFill>
                  <a:schemeClr val="tx1"/>
                </a:solidFill>
              </a:rPr>
              <a:t>(those who have been in England for one to three years) are supported </a:t>
            </a:r>
            <a:r>
              <a:rPr lang="en-GB" sz="2400" b="1" dirty="0">
                <a:solidFill>
                  <a:schemeClr val="tx1"/>
                </a:solidFill>
              </a:rPr>
              <a:t>within mainstream classes </a:t>
            </a:r>
            <a:r>
              <a:rPr lang="en-GB" sz="2400" dirty="0">
                <a:solidFill>
                  <a:schemeClr val="tx1"/>
                </a:solidFill>
              </a:rPr>
              <a:t>by their teachers, TAs and the EAL co-ordinator, who works with them several times a week and provides pre-teaching.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b="1" dirty="0">
                <a:solidFill>
                  <a:schemeClr val="tx1"/>
                </a:solidFill>
              </a:rPr>
              <a:t>Advanced Learners </a:t>
            </a:r>
            <a:r>
              <a:rPr lang="en-GB" sz="2400" dirty="0">
                <a:solidFill>
                  <a:schemeClr val="tx1"/>
                </a:solidFill>
              </a:rPr>
              <a:t>(those who have been in England for over three years) are </a:t>
            </a:r>
            <a:r>
              <a:rPr lang="en-GB" sz="2400" b="1" dirty="0">
                <a:solidFill>
                  <a:schemeClr val="tx1"/>
                </a:solidFill>
              </a:rPr>
              <a:t>fully integrated </a:t>
            </a:r>
            <a:r>
              <a:rPr lang="en-GB" sz="2400" dirty="0">
                <a:solidFill>
                  <a:schemeClr val="tx1"/>
                </a:solidFill>
              </a:rPr>
              <a:t>into mainstream classes.  Their teachers are aware that there will still be gaps in their English knowledge and explain new subject specific vocabulary as needed.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DSC_45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4857760"/>
            <a:ext cx="2428892" cy="160762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142844" y="142852"/>
            <a:ext cx="8858312" cy="6572296"/>
          </a:xfrm>
          <a:prstGeom prst="round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85720" y="214290"/>
            <a:ext cx="86439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u="sng" dirty="0">
                <a:solidFill>
                  <a:srgbClr val="660066"/>
                </a:solidFill>
              </a:rPr>
              <a:t>EAL Trips</a:t>
            </a:r>
          </a:p>
          <a:p>
            <a:endParaRPr lang="en-GB" b="1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In addition to attending class and whole school trips, our EAL children are also given opportunities to go on special </a:t>
            </a:r>
            <a:r>
              <a:rPr lang="en-GB" sz="2400" b="1" dirty="0">
                <a:solidFill>
                  <a:schemeClr val="tx1"/>
                </a:solidFill>
              </a:rPr>
              <a:t>EAL trips</a:t>
            </a:r>
            <a:r>
              <a:rPr lang="en-GB" sz="2400" dirty="0">
                <a:solidFill>
                  <a:schemeClr val="tx1"/>
                </a:solidFill>
              </a:rPr>
              <a:t>.  These trips give the children a chance to use their </a:t>
            </a:r>
            <a:r>
              <a:rPr lang="en-GB" sz="2400" b="1" dirty="0">
                <a:solidFill>
                  <a:schemeClr val="tx1"/>
                </a:solidFill>
              </a:rPr>
              <a:t>speaking and listening skills</a:t>
            </a:r>
            <a:r>
              <a:rPr lang="en-GB" sz="2400" dirty="0">
                <a:solidFill>
                  <a:schemeClr val="tx1"/>
                </a:solidFill>
              </a:rPr>
              <a:t> with new people and develop their </a:t>
            </a:r>
            <a:r>
              <a:rPr lang="en-GB" sz="2400" b="1" dirty="0">
                <a:solidFill>
                  <a:schemeClr val="tx1"/>
                </a:solidFill>
              </a:rPr>
              <a:t>confidence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  <a:endParaRPr lang="en-GB" sz="2400" dirty="0"/>
          </a:p>
        </p:txBody>
      </p:sp>
      <p:pic>
        <p:nvPicPr>
          <p:cNvPr id="7" name="Picture 6" descr="SAM_06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20531">
            <a:off x="541175" y="3014345"/>
            <a:ext cx="2381235" cy="1785926"/>
          </a:xfrm>
          <a:prstGeom prst="rect">
            <a:avLst/>
          </a:prstGeom>
        </p:spPr>
      </p:pic>
      <p:pic>
        <p:nvPicPr>
          <p:cNvPr id="8" name="Picture 7" descr="SAM_51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44609">
            <a:off x="388314" y="4932796"/>
            <a:ext cx="2643174" cy="1762116"/>
          </a:xfrm>
          <a:prstGeom prst="rect">
            <a:avLst/>
          </a:prstGeom>
        </p:spPr>
      </p:pic>
      <p:pic>
        <p:nvPicPr>
          <p:cNvPr id="9" name="Picture 8" descr="Group 2 Pic (6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27025">
            <a:off x="3101799" y="2859608"/>
            <a:ext cx="1654080" cy="2214554"/>
          </a:xfrm>
          <a:prstGeom prst="rect">
            <a:avLst/>
          </a:prstGeom>
        </p:spPr>
      </p:pic>
      <p:pic>
        <p:nvPicPr>
          <p:cNvPr id="10" name="Picture 9" descr="Class 2 (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332441">
            <a:off x="2909113" y="5002812"/>
            <a:ext cx="2483113" cy="16554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09882" y="3286124"/>
            <a:ext cx="403411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We also have close </a:t>
            </a:r>
            <a:r>
              <a:rPr lang="en-GB" sz="2400" b="1" dirty="0"/>
              <a:t>link</a:t>
            </a:r>
            <a:r>
              <a:rPr lang="en-GB" sz="2400" dirty="0"/>
              <a:t> to our</a:t>
            </a:r>
          </a:p>
          <a:p>
            <a:r>
              <a:rPr lang="en-GB" sz="2400" b="1" dirty="0"/>
              <a:t>local high school </a:t>
            </a:r>
            <a:r>
              <a:rPr lang="en-GB" sz="2400" dirty="0"/>
              <a:t>and take our </a:t>
            </a:r>
          </a:p>
          <a:p>
            <a:r>
              <a:rPr lang="en-GB" sz="2400" dirty="0"/>
              <a:t>EAL children to meet their EAL </a:t>
            </a:r>
          </a:p>
          <a:p>
            <a:r>
              <a:rPr lang="en-GB" sz="2400" dirty="0"/>
              <a:t>staff and pupils.  These trips </a:t>
            </a:r>
          </a:p>
          <a:p>
            <a:r>
              <a:rPr lang="en-GB" sz="2400" dirty="0"/>
              <a:t>have had a big impact on the </a:t>
            </a:r>
          </a:p>
          <a:p>
            <a:r>
              <a:rPr lang="en-GB" sz="2400" dirty="0"/>
              <a:t>    way the children view high </a:t>
            </a:r>
          </a:p>
          <a:p>
            <a:r>
              <a:rPr lang="en-GB" sz="2400" dirty="0"/>
              <a:t>     school and build their </a:t>
            </a:r>
          </a:p>
          <a:p>
            <a:r>
              <a:rPr lang="en-GB" sz="2400" dirty="0"/>
              <a:t>    confidence at this stressful </a:t>
            </a:r>
          </a:p>
          <a:p>
            <a:r>
              <a:rPr lang="en-GB" sz="2400" dirty="0"/>
              <a:t>    time.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142844" y="142852"/>
            <a:ext cx="8858312" cy="6572296"/>
          </a:xfrm>
          <a:prstGeom prst="round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IMG_21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06643">
            <a:off x="5437106" y="285973"/>
            <a:ext cx="3506522" cy="2843899"/>
          </a:xfrm>
          <a:prstGeom prst="rect">
            <a:avLst/>
          </a:prstGeom>
        </p:spPr>
      </p:pic>
      <p:pic>
        <p:nvPicPr>
          <p:cNvPr id="7" name="Picture 6" descr="IMG_21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93438">
            <a:off x="5234338" y="4148316"/>
            <a:ext cx="3912059" cy="25405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70698" y="3214686"/>
            <a:ext cx="3873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660066"/>
                </a:solidFill>
              </a:rPr>
              <a:t>Drawn by two Romanian girls who joined the school in September.</a:t>
            </a:r>
          </a:p>
          <a:p>
            <a:r>
              <a:rPr lang="en-GB" sz="1400" dirty="0">
                <a:solidFill>
                  <a:srgbClr val="660066"/>
                </a:solidFill>
              </a:rPr>
              <a:t>They have very quickly settled in at Hollymount and are thriving.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571480"/>
            <a:ext cx="5520166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EAL has a very high focus amongst </a:t>
            </a:r>
          </a:p>
          <a:p>
            <a:r>
              <a:rPr lang="en-GB" sz="2400" dirty="0"/>
              <a:t>our children – including for those whose</a:t>
            </a:r>
          </a:p>
          <a:p>
            <a:r>
              <a:rPr lang="en-GB" sz="2400" dirty="0"/>
              <a:t>first language is English. All of our children </a:t>
            </a:r>
          </a:p>
          <a:p>
            <a:r>
              <a:rPr lang="en-GB" sz="2400" dirty="0"/>
              <a:t>know who speaks an additional language </a:t>
            </a:r>
          </a:p>
          <a:p>
            <a:r>
              <a:rPr lang="en-GB" sz="2400" dirty="0"/>
              <a:t>and many English children ask the EALs </a:t>
            </a:r>
          </a:p>
          <a:p>
            <a:r>
              <a:rPr lang="en-GB" sz="2400" dirty="0"/>
              <a:t>to teach them a few words in their</a:t>
            </a:r>
          </a:p>
          <a:p>
            <a:r>
              <a:rPr lang="en-GB" sz="2400" dirty="0"/>
              <a:t>languages.</a:t>
            </a:r>
          </a:p>
          <a:p>
            <a:endParaRPr lang="en-GB" sz="2400" dirty="0"/>
          </a:p>
          <a:p>
            <a:r>
              <a:rPr lang="en-GB" sz="2400" dirty="0"/>
              <a:t>Children are interested in each others </a:t>
            </a:r>
          </a:p>
          <a:p>
            <a:r>
              <a:rPr lang="en-GB" sz="2400" dirty="0"/>
              <a:t>differences and like discussing and </a:t>
            </a:r>
          </a:p>
          <a:p>
            <a:r>
              <a:rPr lang="en-GB" sz="2400" dirty="0"/>
              <a:t>finding out about other cultures.</a:t>
            </a:r>
          </a:p>
          <a:p>
            <a:endParaRPr lang="en-GB" sz="2400" dirty="0"/>
          </a:p>
          <a:p>
            <a:r>
              <a:rPr lang="en-GB" sz="2400" dirty="0"/>
              <a:t>There is respect and tolerance across </a:t>
            </a:r>
          </a:p>
          <a:p>
            <a:r>
              <a:rPr lang="en-GB" sz="2400" dirty="0"/>
              <a:t>the school as our children see a </a:t>
            </a:r>
          </a:p>
          <a:p>
            <a:r>
              <a:rPr lang="en-GB" sz="2400" dirty="0"/>
              <a:t>multicultural and multilingual school </a:t>
            </a:r>
          </a:p>
          <a:p>
            <a:r>
              <a:rPr lang="en-GB" sz="2400" dirty="0"/>
              <a:t>      as normal.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142844" y="142852"/>
            <a:ext cx="8858312" cy="6572296"/>
          </a:xfrm>
          <a:prstGeom prst="round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23619" y="332656"/>
            <a:ext cx="6876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solidFill>
                  <a:srgbClr val="7030A0"/>
                </a:solidFill>
              </a:rPr>
              <a:t>EAL Success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1199555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Throughout our school EAL pupils make fantastic progress and attain well. At each data benchmark they attain in line with, or better than, all children nationally.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19" y="2220356"/>
            <a:ext cx="3844265" cy="10039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719" y="3324935"/>
            <a:ext cx="6274561" cy="15128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8683" y="4951733"/>
            <a:ext cx="6120680" cy="147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76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142844" y="142852"/>
            <a:ext cx="8858312" cy="6572296"/>
          </a:xfrm>
          <a:prstGeom prst="round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IMG_21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785794"/>
            <a:ext cx="6929454" cy="5175703"/>
          </a:xfrm>
          <a:prstGeom prst="rect">
            <a:avLst/>
          </a:prstGeom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 l="7335" r="6686"/>
          <a:stretch>
            <a:fillRect/>
          </a:stretch>
        </p:blipFill>
        <p:spPr bwMode="auto">
          <a:xfrm>
            <a:off x="785786" y="428604"/>
            <a:ext cx="1387490" cy="161546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42910" y="5929330"/>
            <a:ext cx="8207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660066"/>
                </a:solidFill>
              </a:rPr>
              <a:t>Drawn by a Year 4 Polish boy who had needed a lot of emotional support over the three years he was with us.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142844" y="142852"/>
            <a:ext cx="8858312" cy="6572296"/>
          </a:xfrm>
          <a:prstGeom prst="roundRect">
            <a:avLst/>
          </a:prstGeom>
          <a:solidFill>
            <a:schemeClr val="bg2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27264" y="500042"/>
            <a:ext cx="8916736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Hollymount School </a:t>
            </a:r>
            <a:r>
              <a:rPr lang="en-GB" sz="2400" dirty="0"/>
              <a:t>is a thriving school in Worcester with a </a:t>
            </a:r>
          </a:p>
          <a:p>
            <a:r>
              <a:rPr lang="en-GB" sz="2400" dirty="0"/>
              <a:t>diverse population.  There are 367 pupils on role of whom </a:t>
            </a:r>
            <a:r>
              <a:rPr lang="en-GB" sz="2400" b="1" dirty="0"/>
              <a:t>114</a:t>
            </a:r>
            <a:r>
              <a:rPr lang="en-GB" sz="2400" dirty="0"/>
              <a:t> </a:t>
            </a:r>
          </a:p>
          <a:p>
            <a:r>
              <a:rPr lang="en-GB" sz="2400" dirty="0"/>
              <a:t>are EAL.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This is a rising number with the percentage of EAL pupils in the </a:t>
            </a:r>
          </a:p>
          <a:p>
            <a:r>
              <a:rPr lang="en-GB" sz="2400" dirty="0"/>
              <a:t>school increasing by 10% in the last two years. (% Reception – Year 6)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In total </a:t>
            </a:r>
            <a:r>
              <a:rPr lang="en-GB" sz="2400" b="1" dirty="0"/>
              <a:t>16</a:t>
            </a:r>
            <a:r>
              <a:rPr lang="en-GB" sz="2400" dirty="0"/>
              <a:t> different languages are represented amongst our pupils, </a:t>
            </a:r>
          </a:p>
          <a:p>
            <a:r>
              <a:rPr lang="en-GB" sz="2400" dirty="0"/>
              <a:t>not counting English, with some year groups consisting of almost 50% </a:t>
            </a:r>
          </a:p>
          <a:p>
            <a:r>
              <a:rPr lang="en-GB" sz="2400" dirty="0"/>
              <a:t>    EAL pupils. </a:t>
            </a:r>
          </a:p>
        </p:txBody>
      </p:sp>
      <p:pic>
        <p:nvPicPr>
          <p:cNvPr id="10242" name="Picture 2" descr="http://solutiondots.com/wp-content/uploads/2015/05/Multilingual-Support-For-WordPress-Themes-featur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357298"/>
            <a:ext cx="4320480" cy="179215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4000504"/>
            <a:ext cx="3277318" cy="12957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142844" y="142852"/>
            <a:ext cx="8858312" cy="6572296"/>
          </a:xfrm>
          <a:prstGeom prst="round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94" name="AutoShape 2" descr="https://outlook.office.com/owa/service.svc/s/GetFileAttachment?id=AQMkAGRlNzhmOTczLWM4MGUtNGM4MC1hMGNmLWMyZDFiMjM3OTc5MwBGAAAD85I1aDe%2FaUOHPwIf235AMwcAYw1OfSvyMEyQT5GoSmGCHQAAAgEMAAAAYw1OfSvyMEyQT5GoSmGCHQABJPuepwAAAAESABAAFf7yHI1ll0S8h27R%2B9E9hg%3D%3D&amp;isImagePreview=True&amp;X-OWA-CANARY=sRu3Gej390GkGIsiy13SW6BppyfD-dIYTokQOMBM_ZEwNpfPGE4eIiLMamrVehALhmUJJxw-wU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 descr="grap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57166"/>
            <a:ext cx="7676701" cy="56436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2910" y="5000636"/>
            <a:ext cx="75623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The largest group of EAL pupils are </a:t>
            </a:r>
            <a:r>
              <a:rPr lang="en-GB" sz="2400" b="1" dirty="0"/>
              <a:t>Polish</a:t>
            </a:r>
            <a:r>
              <a:rPr lang="en-GB" sz="2400" dirty="0"/>
              <a:t> (38), followed by </a:t>
            </a:r>
          </a:p>
          <a:p>
            <a:r>
              <a:rPr lang="en-GB" sz="2400" b="1" dirty="0"/>
              <a:t>Portuguese</a:t>
            </a:r>
            <a:r>
              <a:rPr lang="en-GB" sz="2400" dirty="0"/>
              <a:t> (28) and </a:t>
            </a:r>
            <a:r>
              <a:rPr lang="en-GB" sz="2400" b="1" dirty="0"/>
              <a:t>Urdu</a:t>
            </a:r>
            <a:r>
              <a:rPr lang="en-GB" sz="2400" dirty="0"/>
              <a:t> and</a:t>
            </a:r>
            <a:r>
              <a:rPr lang="en-GB" sz="2400" b="1" dirty="0"/>
              <a:t> Punjabi </a:t>
            </a:r>
            <a:r>
              <a:rPr lang="en-GB" sz="2400" dirty="0"/>
              <a:t>(26).  </a:t>
            </a:r>
          </a:p>
          <a:p>
            <a:endParaRPr lang="en-GB" sz="2400" dirty="0"/>
          </a:p>
          <a:p>
            <a:r>
              <a:rPr lang="en-GB" sz="2400" dirty="0"/>
              <a:t>We also have a number of isolated learners.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142844" y="142852"/>
            <a:ext cx="8858312" cy="6572296"/>
          </a:xfrm>
          <a:prstGeom prst="round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The school ethos is inclusive and welcomes children of all </a:t>
            </a:r>
            <a:r>
              <a:rPr lang="en-GB" sz="2400" b="1" dirty="0">
                <a:solidFill>
                  <a:schemeClr val="tx1"/>
                </a:solidFill>
              </a:rPr>
              <a:t>nationalities, languages, religions, cultures and backgrounds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www.hollymountschool.org/wp-content/uploads/2015/07/DSC_46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000240"/>
            <a:ext cx="5829300" cy="35337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4414" y="5500702"/>
            <a:ext cx="6526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Year 4 pupils </a:t>
            </a:r>
            <a:r>
              <a:rPr lang="en-GB" dirty="0" err="1"/>
              <a:t>Zaima</a:t>
            </a:r>
            <a:r>
              <a:rPr lang="en-GB" dirty="0"/>
              <a:t> (whose family came from Pakistan) with Wiktor </a:t>
            </a:r>
          </a:p>
          <a:p>
            <a:pPr algn="ctr"/>
            <a:r>
              <a:rPr lang="en-GB" dirty="0"/>
              <a:t>(who is Polish) and Gaurav (who is from India).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142844" y="142840"/>
            <a:ext cx="8858312" cy="6572296"/>
          </a:xfrm>
          <a:prstGeom prst="round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IMG_21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428604"/>
            <a:ext cx="4482055" cy="60007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764704"/>
            <a:ext cx="414119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EAL strategies and </a:t>
            </a:r>
          </a:p>
          <a:p>
            <a:r>
              <a:rPr lang="en-GB" sz="2400" dirty="0"/>
              <a:t>awareness are </a:t>
            </a:r>
            <a:r>
              <a:rPr lang="en-GB" sz="2400" b="1" dirty="0"/>
              <a:t>firmly </a:t>
            </a:r>
          </a:p>
          <a:p>
            <a:r>
              <a:rPr lang="en-GB" sz="2400" b="1" dirty="0"/>
              <a:t>embedded</a:t>
            </a:r>
            <a:r>
              <a:rPr lang="en-GB" sz="2400" dirty="0"/>
              <a:t> in all elements </a:t>
            </a:r>
          </a:p>
          <a:p>
            <a:r>
              <a:rPr lang="en-GB" sz="2400" dirty="0"/>
              <a:t>our school.</a:t>
            </a:r>
          </a:p>
          <a:p>
            <a:endParaRPr lang="en-GB" sz="2400" dirty="0"/>
          </a:p>
          <a:p>
            <a:pPr marL="342900" indent="-342900">
              <a:buFont typeface="Wingdings" pitchFamily="2" charset="2"/>
              <a:buChar char="ü"/>
            </a:pPr>
            <a:r>
              <a:rPr lang="en-GB" sz="2400" dirty="0"/>
              <a:t>Well matched learning </a:t>
            </a:r>
          </a:p>
          <a:p>
            <a:r>
              <a:rPr lang="en-GB" sz="2400" dirty="0"/>
              <a:t>     opportunities and support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EAL displays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/>
              <a:t>  EAL assemblies 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/>
              <a:t>  Specific EAL Year 6 transition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/>
              <a:t>  EAL Family Learning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/>
              <a:t>  Links with local high </a:t>
            </a:r>
          </a:p>
          <a:p>
            <a:r>
              <a:rPr lang="en-GB" sz="2400" dirty="0"/>
              <a:t>      school’s EAL departments</a:t>
            </a:r>
          </a:p>
          <a:p>
            <a:endParaRPr lang="en-GB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142844" y="142852"/>
            <a:ext cx="8858312" cy="6572296"/>
          </a:xfrm>
          <a:prstGeom prst="round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660066"/>
                </a:solidFill>
              </a:rPr>
              <a:t>                </a:t>
            </a:r>
            <a:r>
              <a:rPr lang="en-GB" sz="4800" b="1" u="sng" dirty="0">
                <a:solidFill>
                  <a:srgbClr val="660066"/>
                </a:solidFill>
              </a:rPr>
              <a:t>Young Translators</a:t>
            </a:r>
          </a:p>
          <a:p>
            <a:pPr algn="ctr"/>
            <a:endParaRPr lang="en-GB" sz="4800" b="1" u="sng" dirty="0">
              <a:solidFill>
                <a:srgbClr val="660066"/>
              </a:solidFill>
            </a:endParaRPr>
          </a:p>
          <a:p>
            <a:pPr algn="ctr"/>
            <a:endParaRPr lang="en-GB" sz="4800" b="1" u="sng" dirty="0">
              <a:solidFill>
                <a:srgbClr val="660066"/>
              </a:solidFill>
            </a:endParaRPr>
          </a:p>
          <a:p>
            <a:pPr algn="ctr"/>
            <a:endParaRPr lang="en-GB" sz="4800" b="1" u="sng" dirty="0">
              <a:solidFill>
                <a:srgbClr val="660066"/>
              </a:solidFill>
            </a:endParaRPr>
          </a:p>
          <a:p>
            <a:pPr algn="ctr"/>
            <a:endParaRPr lang="en-GB" sz="4800" b="1" u="sng" dirty="0">
              <a:solidFill>
                <a:srgbClr val="660066"/>
              </a:solidFill>
            </a:endParaRPr>
          </a:p>
          <a:p>
            <a:pPr algn="ctr"/>
            <a:endParaRPr lang="en-GB" sz="4800" b="1" u="sng" dirty="0">
              <a:solidFill>
                <a:srgbClr val="660066"/>
              </a:solidFill>
            </a:endParaRPr>
          </a:p>
          <a:p>
            <a:pPr algn="ctr"/>
            <a:endParaRPr lang="en-GB" sz="4800" b="1" u="sng" dirty="0">
              <a:solidFill>
                <a:srgbClr val="660066"/>
              </a:solidFill>
            </a:endParaRPr>
          </a:p>
          <a:p>
            <a:pPr algn="ctr"/>
            <a:endParaRPr lang="en-GB" sz="4800" b="1" u="sng" dirty="0">
              <a:solidFill>
                <a:srgbClr val="660066"/>
              </a:solidFill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/>
          <a:srcRect l="10869" t="35477" r="80153" b="42603"/>
          <a:stretch>
            <a:fillRect/>
          </a:stretch>
        </p:blipFill>
        <p:spPr bwMode="auto">
          <a:xfrm>
            <a:off x="6000760" y="5357826"/>
            <a:ext cx="863600" cy="11525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1571612"/>
            <a:ext cx="9101209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All our EAL children are taught to act as translators for other children</a:t>
            </a:r>
          </a:p>
          <a:p>
            <a:r>
              <a:rPr lang="en-GB" sz="2400" dirty="0"/>
              <a:t>and their teachers and the </a:t>
            </a:r>
            <a:r>
              <a:rPr lang="en-GB" sz="2400" b="1" dirty="0"/>
              <a:t>skill</a:t>
            </a:r>
            <a:r>
              <a:rPr lang="en-GB" sz="2400" dirty="0"/>
              <a:t> involved in translation is highly </a:t>
            </a:r>
          </a:p>
          <a:p>
            <a:r>
              <a:rPr lang="en-GB" sz="2400" dirty="0"/>
              <a:t>valued.</a:t>
            </a:r>
          </a:p>
          <a:p>
            <a:endParaRPr lang="en-GB" sz="2400" dirty="0"/>
          </a:p>
          <a:p>
            <a:r>
              <a:rPr lang="en-GB" sz="2400" dirty="0"/>
              <a:t>Children who are confident translators are chosen to be our official </a:t>
            </a:r>
          </a:p>
          <a:p>
            <a:r>
              <a:rPr lang="en-GB" sz="2400" b="1" dirty="0"/>
              <a:t>‘Young Translators’</a:t>
            </a:r>
            <a:r>
              <a:rPr lang="en-GB" sz="2400" dirty="0"/>
              <a:t> and show new EAL families around school and help </a:t>
            </a:r>
          </a:p>
          <a:p>
            <a:r>
              <a:rPr lang="en-GB" sz="2400" dirty="0"/>
              <a:t>them understand letters and forms.  In addition they also translate</a:t>
            </a:r>
          </a:p>
          <a:p>
            <a:r>
              <a:rPr lang="en-GB" sz="2400" dirty="0"/>
              <a:t>between school staff and newly arrived children.</a:t>
            </a:r>
          </a:p>
          <a:p>
            <a:endParaRPr lang="en-GB" sz="2400" dirty="0"/>
          </a:p>
          <a:p>
            <a:r>
              <a:rPr lang="en-GB" sz="2400" dirty="0"/>
              <a:t>Although most of our Young Translators are in Years 5 and 6, our </a:t>
            </a:r>
          </a:p>
          <a:p>
            <a:r>
              <a:rPr lang="en-GB" sz="2400" dirty="0"/>
              <a:t>youngest ever translator was just 4 years old!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000892" y="5429264"/>
            <a:ext cx="1571636" cy="928694"/>
          </a:xfrm>
          <a:prstGeom prst="wedgeRoundRectCallout">
            <a:avLst>
              <a:gd name="adj1" fmla="val -70833"/>
              <a:gd name="adj2" fmla="val 7116"/>
              <a:gd name="adj3" fmla="val 16667"/>
            </a:avLst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My name is </a:t>
            </a:r>
            <a:r>
              <a:rPr lang="en-GB" sz="1200" dirty="0" err="1">
                <a:solidFill>
                  <a:schemeClr val="bg1"/>
                </a:solidFill>
              </a:rPr>
              <a:t>Viki</a:t>
            </a:r>
            <a:r>
              <a:rPr lang="en-GB" sz="1200" dirty="0">
                <a:solidFill>
                  <a:schemeClr val="bg1"/>
                </a:solidFill>
              </a:rPr>
              <a:t>.  I speak Slovakian, Polish and English.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/>
          <a:srcRect l="10869" t="35478" r="80153" b="42601"/>
          <a:stretch>
            <a:fillRect/>
          </a:stretch>
        </p:blipFill>
        <p:spPr bwMode="auto">
          <a:xfrm>
            <a:off x="214282" y="214290"/>
            <a:ext cx="863600" cy="11525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Rounded Rectangular Callout 7"/>
          <p:cNvSpPr/>
          <p:nvPr/>
        </p:nvSpPr>
        <p:spPr>
          <a:xfrm>
            <a:off x="1142976" y="285728"/>
            <a:ext cx="1571636" cy="928694"/>
          </a:xfrm>
          <a:prstGeom prst="wedgeRoundRectCallout">
            <a:avLst>
              <a:gd name="adj1" fmla="val -70833"/>
              <a:gd name="adj2" fmla="val 7116"/>
              <a:gd name="adj3" fmla="val 16667"/>
            </a:avLst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My name is Gaurav. My sister and I speak Hindi and English.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142844" y="142852"/>
            <a:ext cx="8858312" cy="6572296"/>
          </a:xfrm>
          <a:prstGeom prst="round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Staff provide high quality support for all EAL children through their different stages of English proficiency.  Staff are enabled to do this via: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GB" sz="2400" dirty="0">
                <a:solidFill>
                  <a:schemeClr val="tx1"/>
                </a:solidFill>
              </a:rPr>
              <a:t>  Whole staff EAL training.</a:t>
            </a:r>
          </a:p>
          <a:p>
            <a:pPr lvl="1">
              <a:buFont typeface="Wingdings" pitchFamily="2" charset="2"/>
              <a:buChar char="ü"/>
            </a:pPr>
            <a:r>
              <a:rPr lang="en-GB" sz="2400" dirty="0">
                <a:solidFill>
                  <a:schemeClr val="tx1"/>
                </a:solidFill>
              </a:rPr>
              <a:t>  Targeted training for NQTs, teachers and T.A s.</a:t>
            </a:r>
          </a:p>
          <a:p>
            <a:pPr lvl="1">
              <a:buFont typeface="Wingdings" pitchFamily="2" charset="2"/>
              <a:buChar char="ü"/>
            </a:pPr>
            <a:r>
              <a:rPr lang="en-GB" sz="2400" dirty="0">
                <a:solidFill>
                  <a:schemeClr val="tx1"/>
                </a:solidFill>
              </a:rPr>
              <a:t>  In school support from school EAL co-ordinator.</a:t>
            </a:r>
          </a:p>
          <a:p>
            <a:pPr lvl="1">
              <a:buFont typeface="Wingdings" pitchFamily="2" charset="2"/>
              <a:buChar char="ü"/>
            </a:pPr>
            <a:r>
              <a:rPr lang="en-GB" sz="2400" dirty="0">
                <a:solidFill>
                  <a:schemeClr val="tx1"/>
                </a:solidFill>
              </a:rPr>
              <a:t>  Liaison with collaborative learning expert Stuart Scott.</a:t>
            </a:r>
          </a:p>
          <a:p>
            <a:pPr lvl="1">
              <a:buFont typeface="Wingdings" pitchFamily="2" charset="2"/>
              <a:buChar char="ü"/>
            </a:pPr>
            <a:r>
              <a:rPr lang="en-GB" sz="2400" dirty="0">
                <a:solidFill>
                  <a:schemeClr val="tx1"/>
                </a:solidFill>
              </a:rPr>
              <a:t>  Supportive and well informed senior management.</a:t>
            </a:r>
          </a:p>
          <a:p>
            <a:pPr lvl="1"/>
            <a:endParaRPr lang="en-GB" sz="2400" dirty="0">
              <a:solidFill>
                <a:schemeClr val="tx1"/>
              </a:solidFill>
            </a:endParaRP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This provision is monitored through learning walks and staff discussions at phase meetings and pupil progress meetings.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2860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Provision for staff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142844" y="142852"/>
            <a:ext cx="8858312" cy="6572296"/>
          </a:xfrm>
          <a:prstGeom prst="round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Like all children at Hollymount, EAL pupils are given </a:t>
            </a:r>
            <a:r>
              <a:rPr lang="en-GB" sz="2400" b="1" dirty="0">
                <a:solidFill>
                  <a:schemeClr val="tx1"/>
                </a:solidFill>
              </a:rPr>
              <a:t>targeted teaching and learning  </a:t>
            </a:r>
            <a:r>
              <a:rPr lang="en-GB" sz="2400" dirty="0">
                <a:solidFill>
                  <a:schemeClr val="tx1"/>
                </a:solidFill>
              </a:rPr>
              <a:t>which is appropriate to their age and </a:t>
            </a:r>
            <a:r>
              <a:rPr lang="en-GB" sz="2400" b="1" dirty="0">
                <a:solidFill>
                  <a:schemeClr val="tx1"/>
                </a:solidFill>
              </a:rPr>
              <a:t>proficiency in English</a:t>
            </a:r>
            <a:r>
              <a:rPr lang="en-GB" sz="2400" dirty="0">
                <a:solidFill>
                  <a:schemeClr val="tx1"/>
                </a:solidFill>
              </a:rPr>
              <a:t>. Children causing concern in their progress or attainment and discussed during pupils progress meetings. 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This year the whole school focus of </a:t>
            </a:r>
            <a:r>
              <a:rPr lang="en-GB" sz="2400" b="1" dirty="0">
                <a:solidFill>
                  <a:schemeClr val="tx1"/>
                </a:solidFill>
              </a:rPr>
              <a:t>Speaking and Listening </a:t>
            </a:r>
            <a:r>
              <a:rPr lang="en-GB" sz="2400" dirty="0">
                <a:solidFill>
                  <a:schemeClr val="tx1"/>
                </a:solidFill>
              </a:rPr>
              <a:t>has been particularly beneficial to our EAL learners.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2860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Provision for children</a:t>
            </a:r>
          </a:p>
        </p:txBody>
      </p:sp>
      <p:sp>
        <p:nvSpPr>
          <p:cNvPr id="37890" name="AutoShape 2" descr="http://www.hollymountschool.org/wp-content/uploads/2015/07/year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7891" name="Picture 3" descr="C:\Users\user\Desktop\SCHOOL FILES\School Photos\Hollymount 2015-2016\From Website\year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643050"/>
            <a:ext cx="3721103" cy="1722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142844" y="142852"/>
            <a:ext cx="8858312" cy="6572296"/>
          </a:xfrm>
          <a:prstGeom prst="round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u="sng" dirty="0">
                <a:solidFill>
                  <a:srgbClr val="660066"/>
                </a:solidFill>
              </a:rPr>
              <a:t>New Arrivals</a:t>
            </a:r>
          </a:p>
          <a:p>
            <a:endParaRPr lang="en-GB" sz="2400" b="1" dirty="0">
              <a:solidFill>
                <a:schemeClr val="tx1"/>
              </a:solidFill>
            </a:endParaRPr>
          </a:p>
          <a:p>
            <a:r>
              <a:rPr lang="en-GB" sz="2400" b="1" dirty="0">
                <a:solidFill>
                  <a:schemeClr val="tx1"/>
                </a:solidFill>
              </a:rPr>
              <a:t>Newly arrived children </a:t>
            </a:r>
            <a:r>
              <a:rPr lang="en-GB" sz="2400" dirty="0">
                <a:solidFill>
                  <a:schemeClr val="tx1"/>
                </a:solidFill>
              </a:rPr>
              <a:t>(those who have been in England for less than a year) are given an </a:t>
            </a:r>
            <a:r>
              <a:rPr lang="en-GB" sz="2400" b="1" dirty="0">
                <a:solidFill>
                  <a:schemeClr val="tx1"/>
                </a:solidFill>
              </a:rPr>
              <a:t>hour of dedicated intervention </a:t>
            </a:r>
            <a:r>
              <a:rPr lang="en-GB" sz="2400" dirty="0">
                <a:solidFill>
                  <a:schemeClr val="tx1"/>
                </a:solidFill>
              </a:rPr>
              <a:t>every day for the first year.   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This is taught by the school EAL co-ordinator and specifically teaches the children the </a:t>
            </a:r>
            <a:r>
              <a:rPr lang="en-GB" sz="2400" b="1" dirty="0">
                <a:solidFill>
                  <a:schemeClr val="tx1"/>
                </a:solidFill>
              </a:rPr>
              <a:t>basic phonics, vocabulary and sentence structure </a:t>
            </a:r>
            <a:r>
              <a:rPr lang="en-GB" sz="2400" dirty="0">
                <a:solidFill>
                  <a:schemeClr val="tx1"/>
                </a:solidFill>
              </a:rPr>
              <a:t>they need to speak, read and write in English.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8" name="Picture 7" descr="IMG_21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4214818"/>
            <a:ext cx="3428992" cy="20948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43042" y="6286520"/>
            <a:ext cx="5971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Example of work from first term of the EAL intervention class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1197</Words>
  <Application>Microsoft Office PowerPoint</Application>
  <PresentationFormat>On-screen Show (4:3)</PresentationFormat>
  <Paragraphs>203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Deftones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Elizabeth Grew</cp:lastModifiedBy>
  <cp:revision>29</cp:revision>
  <dcterms:created xsi:type="dcterms:W3CDTF">2015-11-30T20:05:53Z</dcterms:created>
  <dcterms:modified xsi:type="dcterms:W3CDTF">2020-10-23T11:58:08Z</dcterms:modified>
</cp:coreProperties>
</file>